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67" r:id="rId3"/>
    <p:sldId id="273" r:id="rId4"/>
    <p:sldId id="280" r:id="rId5"/>
    <p:sldId id="275" r:id="rId6"/>
    <p:sldId id="271" r:id="rId7"/>
    <p:sldId id="274" r:id="rId8"/>
    <p:sldId id="266" r:id="rId9"/>
    <p:sldId id="256" r:id="rId10"/>
    <p:sldId id="276" r:id="rId11"/>
    <p:sldId id="268" r:id="rId12"/>
    <p:sldId id="283" r:id="rId13"/>
    <p:sldId id="277" r:id="rId14"/>
    <p:sldId id="278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F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3190" autoAdjust="0"/>
  </p:normalViewPr>
  <p:slideViewPr>
    <p:cSldViewPr>
      <p:cViewPr>
        <p:scale>
          <a:sx n="50" d="100"/>
          <a:sy n="50" d="100"/>
        </p:scale>
        <p:origin x="-1320" y="-3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wmf"/><Relationship Id="rId1" Type="http://schemas.openxmlformats.org/officeDocument/2006/relationships/slideLayout" Target="../slideLayouts/slideLayout7.xml"/><Relationship Id="rId5" Type="http://schemas.openxmlformats.org/officeDocument/2006/relationships/hyperlink" Target="images/tabulate_data.xlsx" TargetMode="External"/><Relationship Id="rId4" Type="http://schemas.openxmlformats.org/officeDocument/2006/relationships/image" Target="../media/image4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Tracking_animation1.avi" TargetMode="External"/><Relationship Id="rId7" Type="http://schemas.openxmlformats.org/officeDocument/2006/relationships/hyperlink" Target="2016-02-15%20at%2020-46-46.mp4" TargetMode="External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hyperlink" Target="longi_profile.avi" TargetMode="External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Ras%20pong%20dam.avi" TargetMode="External"/><Relationship Id="rId7" Type="http://schemas.openxmlformats.org/officeDocument/2006/relationships/hyperlink" Target="profile%201d.mp4" TargetMode="External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hyperlink" Target="river%20animation.avi" TargetMode="External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w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dryinflow_averagedemand.xlsx" TargetMode="External"/><Relationship Id="rId7" Type="http://schemas.openxmlformats.org/officeDocument/2006/relationships/image" Target="../media/image1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hyperlink" Target="meaninflow_avdemand.xlsx" TargetMode="External"/><Relationship Id="rId5" Type="http://schemas.openxmlformats.org/officeDocument/2006/relationships/image" Target="../media/image10.jpeg"/><Relationship Id="rId4" Type="http://schemas.openxmlformats.org/officeDocument/2006/relationships/hyperlink" Target="dependableinflow_averagedemand.xlsx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file:///E:\TCM\LINKS\BHAKRA_INFLOW_SNOW.xlsx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jpe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12" Type="http://schemas.openxmlformats.org/officeDocument/2006/relationships/image" Target="../media/image43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11" Type="http://schemas.openxmlformats.org/officeDocument/2006/relationships/image" Target="../media/image42.jpeg"/><Relationship Id="rId5" Type="http://schemas.openxmlformats.org/officeDocument/2006/relationships/image" Target="../media/image36.jpeg"/><Relationship Id="rId10" Type="http://schemas.openxmlformats.org/officeDocument/2006/relationships/image" Target="../media/image41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avinder\Desktop\Untitl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30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0" y="2667000"/>
            <a:ext cx="9144000" cy="1754326"/>
          </a:xfrm>
          <a:prstGeom prst="rect">
            <a:avLst/>
          </a:prstGeom>
          <a:solidFill>
            <a:srgbClr val="00B0F0">
              <a:alpha val="50196"/>
            </a:srgb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Reservoir Operations in </a:t>
            </a:r>
            <a:r>
              <a:rPr lang="en-US" sz="5400" b="1" cap="none" spc="50" dirty="0" err="1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Bhakra</a:t>
            </a:r>
            <a:r>
              <a:rPr lang="en-US" sz="5400" b="1" cap="none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 Beas River System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PUNE_seminar\images\hydrologic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95400"/>
            <a:ext cx="9144000" cy="528637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533400"/>
            <a:ext cx="9144000" cy="400110"/>
          </a:xfrm>
          <a:prstGeom prst="rect">
            <a:avLst/>
          </a:prstGeom>
          <a:solidFill>
            <a:srgbClr val="00B0F0">
              <a:alpha val="50196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HYDROLOGIC MODEL</a:t>
            </a:r>
            <a:endParaRPr lang="en-US" sz="2000" b="1" dirty="0"/>
          </a:p>
        </p:txBody>
      </p:sp>
      <p:pic>
        <p:nvPicPr>
          <p:cNvPr id="1027" name="Picture 3" descr="E:\PUNE_seminar\images\hydodynami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95400"/>
            <a:ext cx="9144000" cy="52578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457200"/>
            <a:ext cx="9144000" cy="400110"/>
          </a:xfrm>
          <a:prstGeom prst="rect">
            <a:avLst/>
          </a:prstGeom>
          <a:solidFill>
            <a:srgbClr val="00B0F0">
              <a:alpha val="50196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HYDRODYNAMIC MODEL</a:t>
            </a:r>
            <a:endParaRPr lang="en-US" sz="2000" b="1" dirty="0"/>
          </a:p>
        </p:txBody>
      </p:sp>
      <p:pic>
        <p:nvPicPr>
          <p:cNvPr id="1028" name="Picture 4" descr="E:\PUNE_seminar\images\reservoir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295400"/>
            <a:ext cx="9144000" cy="52578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457200"/>
            <a:ext cx="9144000" cy="400110"/>
          </a:xfrm>
          <a:prstGeom prst="rect">
            <a:avLst/>
          </a:prstGeom>
          <a:solidFill>
            <a:srgbClr val="00B0F0">
              <a:alpha val="50196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RESERVOIR-SIMULATION MODEL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  <p:bldP spid="5" grpId="1" animBg="1"/>
      <p:bldP spid="7" grpId="0" animBg="1"/>
      <p:bldP spid="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PUNE_seminar\images\grid_prec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71601"/>
            <a:ext cx="9144000" cy="5486400"/>
          </a:xfrm>
          <a:prstGeom prst="rect">
            <a:avLst/>
          </a:prstGeom>
          <a:noFill/>
        </p:spPr>
      </p:pic>
      <p:pic>
        <p:nvPicPr>
          <p:cNvPr id="3" name="Picture 3" descr="E:\PUNE_seminar\images\grid_tem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71601"/>
            <a:ext cx="9144000" cy="5486400"/>
          </a:xfrm>
          <a:prstGeom prst="rect">
            <a:avLst/>
          </a:prstGeom>
          <a:noFill/>
        </p:spPr>
      </p:pic>
      <p:pic>
        <p:nvPicPr>
          <p:cNvPr id="4" name="Picture 4" descr="E:\PUNE_seminar\images\data_plo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371600"/>
            <a:ext cx="9144000" cy="548640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533400"/>
            <a:ext cx="9143999" cy="707886"/>
          </a:xfrm>
          <a:prstGeom prst="rect">
            <a:avLst/>
          </a:prstGeom>
          <a:solidFill>
            <a:srgbClr val="00B0F0">
              <a:alpha val="50196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cs typeface="Times New Roman" pitchFamily="18" charset="0"/>
              </a:rPr>
              <a:t>VISUALIZATIONS OF GRIDDED AND  POINT DATA (REAL TIME &amp; FORECASTED RECEIVED  FROM DIFFERENT DATA SOURCES)</a:t>
            </a:r>
            <a:endParaRPr lang="en-US" sz="2000" b="1" dirty="0"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" y="1981200"/>
            <a:ext cx="914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  <a:hlinkClick r:id="rId5" action="ppaction://hlinkfile"/>
              </a:rPr>
              <a:t>images\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  <a:hlinkClick r:id="rId5" action="ppaction://hlinkfile"/>
              </a:rPr>
              <a:t>tabulate_data.xlsx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PUNE_seminar\images\hydrologic.wmf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895600" y="1359745"/>
            <a:ext cx="6248400" cy="549825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895600" y="533400"/>
            <a:ext cx="6248400" cy="400110"/>
          </a:xfrm>
          <a:prstGeom prst="rect">
            <a:avLst/>
          </a:prstGeom>
          <a:solidFill>
            <a:srgbClr val="00B0F0">
              <a:alpha val="50196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IN" sz="2000" b="1" dirty="0" smtClean="0"/>
              <a:t>WEBSITE – DASHBOARD</a:t>
            </a:r>
            <a:endParaRPr lang="en-US" sz="2000" dirty="0"/>
          </a:p>
        </p:txBody>
      </p:sp>
      <p:pic>
        <p:nvPicPr>
          <p:cNvPr id="1027" name="Picture 3" descr="E:\PUNE_seminar\images\hydodynamic.jp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895600" y="1371600"/>
            <a:ext cx="6248400" cy="54864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895600" y="381000"/>
            <a:ext cx="6248400" cy="754053"/>
          </a:xfrm>
          <a:prstGeom prst="rect">
            <a:avLst/>
          </a:prstGeom>
          <a:solidFill>
            <a:srgbClr val="00B0F0">
              <a:alpha val="50196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N" sz="2000" b="1" dirty="0" smtClean="0"/>
              <a:t>RESERVOIR OPERATION </a:t>
            </a:r>
          </a:p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N" sz="2000" b="1" dirty="0" smtClean="0"/>
              <a:t>( INFLOW, OUTFLOW &amp; LEVEL)</a:t>
            </a:r>
            <a:endParaRPr lang="en-US" sz="2000" b="1" dirty="0"/>
          </a:p>
        </p:txBody>
      </p:sp>
      <p:pic>
        <p:nvPicPr>
          <p:cNvPr id="1028" name="Picture 4" descr="E:\PUNE_seminar\images\reservoir.wmf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2895600" y="1371600"/>
            <a:ext cx="6248400" cy="5486401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895600" y="533400"/>
            <a:ext cx="6248400" cy="400110"/>
          </a:xfrm>
          <a:prstGeom prst="rect">
            <a:avLst/>
          </a:prstGeom>
          <a:solidFill>
            <a:srgbClr val="00B0F0">
              <a:alpha val="50196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SHORT TERM FORECAST</a:t>
            </a:r>
            <a:endParaRPr lang="en-US" sz="2000" b="1" dirty="0"/>
          </a:p>
        </p:txBody>
      </p:sp>
      <p:grpSp>
        <p:nvGrpSpPr>
          <p:cNvPr id="8" name="Group 7"/>
          <p:cNvGrpSpPr/>
          <p:nvPr/>
        </p:nvGrpSpPr>
        <p:grpSpPr>
          <a:xfrm>
            <a:off x="304800" y="328564"/>
            <a:ext cx="2088104" cy="6224636"/>
            <a:chOff x="8981683" y="-1"/>
            <a:chExt cx="2784138" cy="4427490"/>
          </a:xfrm>
        </p:grpSpPr>
        <p:sp>
          <p:nvSpPr>
            <p:cNvPr id="9" name="Rounded Rectangle 8"/>
            <p:cNvSpPr/>
            <p:nvPr/>
          </p:nvSpPr>
          <p:spPr>
            <a:xfrm>
              <a:off x="8981683" y="0"/>
              <a:ext cx="2784138" cy="4427489"/>
            </a:xfrm>
            <a:prstGeom prst="roundRect">
              <a:avLst>
                <a:gd name="adj" fmla="val 10000"/>
              </a:avLst>
            </a:prstGeom>
            <a:solidFill>
              <a:schemeClr val="accent1"/>
            </a:solidFill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Rounded Rectangle 4"/>
            <p:cNvSpPr/>
            <p:nvPr/>
          </p:nvSpPr>
          <p:spPr>
            <a:xfrm>
              <a:off x="8981683" y="-1"/>
              <a:ext cx="2784138" cy="144649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3820" tIns="83820" rIns="83820" bIns="83820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N" sz="2200" b="1" kern="1200" dirty="0" smtClean="0">
                  <a:solidFill>
                    <a:schemeClr val="tx1"/>
                  </a:solidFill>
                </a:rPr>
                <a:t>RESULTS VISUALIZATION AND DISSEMINATION</a:t>
              </a:r>
              <a:endParaRPr lang="en-IN" sz="2200" b="1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04800" y="2362200"/>
            <a:ext cx="2057400" cy="838200"/>
            <a:chOff x="9260097" y="1328462"/>
            <a:chExt cx="2227310" cy="425075"/>
          </a:xfrm>
        </p:grpSpPr>
        <p:sp>
          <p:nvSpPr>
            <p:cNvPr id="12" name="Rounded Rectangle 11"/>
            <p:cNvSpPr/>
            <p:nvPr/>
          </p:nvSpPr>
          <p:spPr>
            <a:xfrm>
              <a:off x="9260097" y="1328462"/>
              <a:ext cx="2227310" cy="425075"/>
            </a:xfrm>
            <a:prstGeom prst="roundRect">
              <a:avLst>
                <a:gd name="adj" fmla="val 10000"/>
              </a:avLst>
            </a:prstGeom>
            <a:ln>
              <a:solidFill>
                <a:schemeClr val="bg1">
                  <a:lumMod val="95000"/>
                  <a:lumOff val="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ounded Rectangle 6"/>
            <p:cNvSpPr/>
            <p:nvPr/>
          </p:nvSpPr>
          <p:spPr>
            <a:xfrm>
              <a:off x="9272547" y="1340912"/>
              <a:ext cx="2202410" cy="40017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560" tIns="26670" rIns="35560" bIns="2667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N" sz="1400" b="1" dirty="0" smtClean="0">
                  <a:solidFill>
                    <a:schemeClr val="bg1"/>
                  </a:solidFill>
                </a:rPr>
                <a:t>WEBSITE </a:t>
              </a: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N" sz="1400" b="1" dirty="0" smtClean="0">
                  <a:solidFill>
                    <a:schemeClr val="bg1"/>
                  </a:solidFill>
                </a:rPr>
                <a:t> DASHBOARD</a:t>
              </a:r>
              <a:endParaRPr lang="en-IN" sz="1400" b="1" kern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04800" y="3352800"/>
            <a:ext cx="2051483" cy="838200"/>
            <a:chOff x="9260097" y="1818934"/>
            <a:chExt cx="2227310" cy="425075"/>
          </a:xfrm>
        </p:grpSpPr>
        <p:sp>
          <p:nvSpPr>
            <p:cNvPr id="15" name="Rounded Rectangle 14"/>
            <p:cNvSpPr/>
            <p:nvPr/>
          </p:nvSpPr>
          <p:spPr>
            <a:xfrm>
              <a:off x="9260097" y="1818934"/>
              <a:ext cx="2227310" cy="425075"/>
            </a:xfrm>
            <a:prstGeom prst="roundRect">
              <a:avLst>
                <a:gd name="adj" fmla="val 10000"/>
              </a:avLst>
            </a:prstGeom>
            <a:ln>
              <a:solidFill>
                <a:schemeClr val="bg1">
                  <a:lumMod val="95000"/>
                  <a:lumOff val="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ounded Rectangle 8"/>
            <p:cNvSpPr/>
            <p:nvPr/>
          </p:nvSpPr>
          <p:spPr>
            <a:xfrm>
              <a:off x="9272547" y="1831384"/>
              <a:ext cx="2202410" cy="40017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560" tIns="26670" rIns="35560" bIns="2667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N" sz="1400" b="1" kern="1200" dirty="0" smtClean="0">
                  <a:solidFill>
                    <a:schemeClr val="bg1"/>
                  </a:solidFill>
                </a:rPr>
                <a:t>RESERVOIR OPERATION </a:t>
              </a: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N" sz="1400" b="1" kern="1200" dirty="0" smtClean="0">
                  <a:solidFill>
                    <a:schemeClr val="bg1"/>
                  </a:solidFill>
                </a:rPr>
                <a:t>( INFLOW, OUTFLOW &amp; LEVEL) </a:t>
              </a:r>
              <a:endParaRPr lang="en-IN" sz="1400" b="1" kern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04800" y="4343400"/>
            <a:ext cx="2057400" cy="838200"/>
            <a:chOff x="9260097" y="2309406"/>
            <a:chExt cx="2227310" cy="425075"/>
          </a:xfrm>
        </p:grpSpPr>
        <p:sp>
          <p:nvSpPr>
            <p:cNvPr id="18" name="Rounded Rectangle 17"/>
            <p:cNvSpPr/>
            <p:nvPr/>
          </p:nvSpPr>
          <p:spPr>
            <a:xfrm>
              <a:off x="9260097" y="2309406"/>
              <a:ext cx="2227310" cy="425075"/>
            </a:xfrm>
            <a:prstGeom prst="roundRect">
              <a:avLst>
                <a:gd name="adj" fmla="val 10000"/>
              </a:avLst>
            </a:prstGeom>
            <a:ln>
              <a:solidFill>
                <a:schemeClr val="bg1">
                  <a:lumMod val="95000"/>
                  <a:lumOff val="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ounded Rectangle 10"/>
            <p:cNvSpPr/>
            <p:nvPr/>
          </p:nvSpPr>
          <p:spPr>
            <a:xfrm>
              <a:off x="9272547" y="2321856"/>
              <a:ext cx="2202410" cy="40017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560" tIns="26670" rIns="35560" bIns="2667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N" sz="1400" b="1" kern="1200" dirty="0" smtClean="0">
                  <a:solidFill>
                    <a:schemeClr val="bg1"/>
                  </a:solidFill>
                </a:rPr>
                <a:t>INFLOW FORECAST </a:t>
              </a: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N" sz="1400" b="1" dirty="0" smtClean="0">
                  <a:solidFill>
                    <a:schemeClr val="bg1"/>
                  </a:solidFill>
                </a:rPr>
                <a:t>(SHORT &amp; MEDIUM TERM)</a:t>
              </a:r>
              <a:endParaRPr lang="en-IN" sz="1400" b="1" kern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28600" y="5410200"/>
            <a:ext cx="2133600" cy="768129"/>
            <a:chOff x="9154552" y="5462635"/>
            <a:chExt cx="2323663" cy="428270"/>
          </a:xfrm>
        </p:grpSpPr>
        <p:sp>
          <p:nvSpPr>
            <p:cNvPr id="21" name="Rounded Rectangle 20"/>
            <p:cNvSpPr/>
            <p:nvPr/>
          </p:nvSpPr>
          <p:spPr>
            <a:xfrm>
              <a:off x="9250905" y="5465830"/>
              <a:ext cx="2227310" cy="425075"/>
            </a:xfrm>
            <a:prstGeom prst="roundRect">
              <a:avLst>
                <a:gd name="adj" fmla="val 10000"/>
              </a:avLst>
            </a:prstGeom>
            <a:ln>
              <a:solidFill>
                <a:schemeClr val="bg1">
                  <a:lumMod val="95000"/>
                  <a:lumOff val="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Rounded Rectangle 12"/>
            <p:cNvSpPr/>
            <p:nvPr/>
          </p:nvSpPr>
          <p:spPr>
            <a:xfrm>
              <a:off x="9154552" y="5462635"/>
              <a:ext cx="2202410" cy="40017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560" tIns="26670" rIns="35560" bIns="2667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N" sz="1400" b="1" kern="1200" dirty="0" smtClean="0">
                  <a:solidFill>
                    <a:schemeClr val="bg1"/>
                  </a:solidFill>
                </a:rPr>
                <a:t>  OBSERVED </a:t>
              </a:r>
              <a:r>
                <a:rPr lang="en-IN" sz="1400" b="1" kern="1200" dirty="0" err="1" smtClean="0">
                  <a:solidFill>
                    <a:schemeClr val="bg1"/>
                  </a:solidFill>
                </a:rPr>
                <a:t>vs</a:t>
              </a:r>
              <a:r>
                <a:rPr lang="en-IN" sz="1400" b="1" kern="1200" dirty="0" smtClean="0">
                  <a:solidFill>
                    <a:schemeClr val="bg1"/>
                  </a:solidFill>
                </a:rPr>
                <a:t> SIMULATED</a:t>
              </a:r>
              <a:endParaRPr lang="en-IN" sz="1400" b="1" kern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2895600" y="533400"/>
            <a:ext cx="6248400" cy="400110"/>
          </a:xfrm>
          <a:prstGeom prst="rect">
            <a:avLst/>
          </a:prstGeom>
          <a:solidFill>
            <a:srgbClr val="00B0F0">
              <a:alpha val="50196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MEDIUM TERM FORECAST</a:t>
            </a:r>
            <a:endParaRPr lang="en-US" sz="20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2895600" y="533400"/>
            <a:ext cx="6248400" cy="400110"/>
          </a:xfrm>
          <a:prstGeom prst="rect">
            <a:avLst/>
          </a:prstGeom>
          <a:solidFill>
            <a:srgbClr val="00B0F0">
              <a:alpha val="50196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OBSERVED </a:t>
            </a:r>
            <a:r>
              <a:rPr lang="en-US" sz="2000" b="1" dirty="0" err="1" smtClean="0"/>
              <a:t>vs</a:t>
            </a:r>
            <a:r>
              <a:rPr lang="en-US" sz="2000" b="1" dirty="0" smtClean="0"/>
              <a:t> SIMULATED at </a:t>
            </a:r>
            <a:r>
              <a:rPr lang="en-US" sz="2000" b="1" dirty="0" err="1" smtClean="0"/>
              <a:t>TOF</a:t>
            </a:r>
            <a:r>
              <a:rPr lang="en-US" sz="2000" b="1" dirty="0" smtClean="0"/>
              <a:t> </a:t>
            </a:r>
            <a:endParaRPr lang="en-US" sz="2000" b="1" dirty="0"/>
          </a:p>
        </p:txBody>
      </p:sp>
      <p:pic>
        <p:nvPicPr>
          <p:cNvPr id="25" name="Picture 4" descr="E:\PUNE_seminar\images\reservoir.wmf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2895600" y="1371600"/>
            <a:ext cx="6248400" cy="5486400"/>
          </a:xfrm>
          <a:prstGeom prst="rect">
            <a:avLst/>
          </a:prstGeom>
          <a:noFill/>
        </p:spPr>
      </p:pic>
      <p:pic>
        <p:nvPicPr>
          <p:cNvPr id="26" name="Picture 4" descr="E:\PUNE_seminar\images\reservoir.wmf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2971800" y="1295400"/>
            <a:ext cx="6172200" cy="5562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  <p:bldP spid="5" grpId="1" animBg="1"/>
      <p:bldP spid="7" grpId="0" animBg="1"/>
      <p:bldP spid="7" grpId="1" animBg="1"/>
      <p:bldP spid="23" grpId="0" animBg="1"/>
      <p:bldP spid="23" grpId="1" animBg="1"/>
      <p:bldP spid="24" grpId="0" animBg="1"/>
      <p:bldP spid="2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tech\Desktop\images\FULL NETWOR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914400"/>
            <a:ext cx="4191000" cy="20463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0" y="990600"/>
            <a:ext cx="4648200" cy="1754326"/>
          </a:xfrm>
          <a:prstGeom prst="rect">
            <a:avLst/>
          </a:prstGeom>
          <a:solidFill>
            <a:srgbClr val="0D0D0D">
              <a:alpha val="30196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 FULL NETWORK OF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BBMB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SATLUJ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AND BEAS BASIN) CAN BE TRACKED REAL TIME WITH THE VARIOUS SENSORS PLACED IN THE BASIN  AND MODEL OUTPUTS  </a:t>
            </a:r>
          </a:p>
          <a:p>
            <a:pPr algn="ctr"/>
            <a:r>
              <a:rPr lang="en-US" b="1" dirty="0" err="1" smtClean="0">
                <a:hlinkClick r:id="rId3" action="ppaction://hlinkfile"/>
              </a:rPr>
              <a:t>Tracking_animation1.avi</a:t>
            </a:r>
            <a:endParaRPr lang="en-US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28600" y="2819400"/>
            <a:ext cx="3810000" cy="202217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4191000" y="3200400"/>
            <a:ext cx="4953000" cy="923330"/>
          </a:xfrm>
          <a:prstGeom prst="rect">
            <a:avLst/>
          </a:prstGeom>
          <a:solidFill>
            <a:srgbClr val="0D0D0D">
              <a:alpha val="30196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 D HYDRODYNAMIC MODEL PROFILES RIVER L-SECTION AND X-SECTIONS</a:t>
            </a:r>
          </a:p>
          <a:p>
            <a:pPr algn="ctr"/>
            <a:r>
              <a:rPr lang="en-US" dirty="0" err="1" smtClean="0">
                <a:hlinkClick r:id="rId5" action="ppaction://hlinkfile"/>
              </a:rPr>
              <a:t>longi_profile.avi</a:t>
            </a:r>
            <a:endParaRPr lang="en-US" dirty="0"/>
          </a:p>
        </p:txBody>
      </p:sp>
      <p:pic>
        <p:nvPicPr>
          <p:cNvPr id="6" name="Picture 2" descr="E:\images\flood2dbhakra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4495800" y="4191000"/>
            <a:ext cx="4191000" cy="240725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0" y="5181600"/>
            <a:ext cx="4343400" cy="923330"/>
          </a:xfrm>
          <a:prstGeom prst="rect">
            <a:avLst/>
          </a:prstGeom>
          <a:solidFill>
            <a:srgbClr val="0D0D0D">
              <a:alpha val="30196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2-D FLOOD MODELS FOR THE FLOOD PRONE AREAS D/S OF RESERVOIRS</a:t>
            </a:r>
          </a:p>
          <a:p>
            <a:pPr algn="ctr"/>
            <a:r>
              <a:rPr lang="en-US" dirty="0" smtClean="0">
                <a:hlinkClick r:id="rId7" action="ppaction://hlinkfile"/>
              </a:rPr>
              <a:t>2016-02-15 at 20-46-46.mp4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304800"/>
            <a:ext cx="9144000" cy="400110"/>
          </a:xfrm>
          <a:prstGeom prst="rect">
            <a:avLst/>
          </a:prstGeom>
          <a:solidFill>
            <a:srgbClr val="00B0F0">
              <a:alpha val="50196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HYDRODYNAMIC </a:t>
            </a:r>
            <a:r>
              <a:rPr lang="en-US" sz="2000" b="1" dirty="0" err="1" smtClean="0"/>
              <a:t>MODELLING</a:t>
            </a:r>
            <a:r>
              <a:rPr lang="en-US" sz="2000" b="1" dirty="0" smtClean="0"/>
              <a:t> RESULTS AND ANIMATIONS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28600" y="4267200"/>
            <a:ext cx="4107430" cy="213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4572000" y="4876800"/>
            <a:ext cx="4572000" cy="1477328"/>
          </a:xfrm>
          <a:prstGeom prst="rect">
            <a:avLst/>
          </a:prstGeom>
          <a:solidFill>
            <a:srgbClr val="0D0D0D">
              <a:alpha val="30196"/>
            </a:srgbClr>
          </a:solidFill>
        </p:spPr>
        <p:txBody>
          <a:bodyPr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RESERVOIR LEVELS FOR THE FORECASTED INFLOWS AND OUT FLOWS CAN BE SIMULATED IN THE HYDRO DYNAMIC MODEL </a:t>
            </a:r>
          </a:p>
          <a:p>
            <a:pPr algn="ctr"/>
            <a:r>
              <a:rPr lang="en-US" b="1" i="1" dirty="0" err="1" smtClean="0">
                <a:hlinkClick r:id="rId3" action="ppaction://hlinkfile"/>
              </a:rPr>
              <a:t>Ras</a:t>
            </a:r>
            <a:r>
              <a:rPr lang="en-US" b="1" i="1" dirty="0" smtClean="0">
                <a:hlinkClick r:id="rId3" action="ppaction://hlinkfile"/>
              </a:rPr>
              <a:t> pong dam.avi</a:t>
            </a:r>
            <a:r>
              <a:rPr lang="en-US" b="1" i="1" dirty="0" smtClean="0"/>
              <a:t> </a:t>
            </a:r>
            <a:endParaRPr lang="en-US" b="1" i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572000" y="2438400"/>
            <a:ext cx="4343400" cy="1752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0" y="3505200"/>
            <a:ext cx="3886200" cy="646331"/>
          </a:xfrm>
          <a:prstGeom prst="rect">
            <a:avLst/>
          </a:prstGeom>
          <a:solidFill>
            <a:srgbClr val="0D0D0D">
              <a:alpha val="30196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RIVER PROFILE ANIMATION </a:t>
            </a:r>
          </a:p>
          <a:p>
            <a:pPr algn="ctr"/>
            <a:r>
              <a:rPr lang="en-US" dirty="0" smtClean="0">
                <a:hlinkClick r:id="rId5" action="ppaction://hlinkfile"/>
              </a:rPr>
              <a:t>.river animation.avi</a:t>
            </a:r>
            <a:endParaRPr lang="en-US" dirty="0"/>
          </a:p>
        </p:txBody>
      </p:sp>
      <p:pic>
        <p:nvPicPr>
          <p:cNvPr id="6" name="Picture 4" descr="E:\images\bhmi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990600"/>
            <a:ext cx="4038600" cy="224723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4572001" y="1219200"/>
            <a:ext cx="4572000" cy="923330"/>
          </a:xfrm>
          <a:prstGeom prst="rect">
            <a:avLst/>
          </a:prstGeom>
          <a:solidFill>
            <a:srgbClr val="0D0D0D">
              <a:alpha val="29804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RIVER PROFILE WITH TERRAIN CAN BE SEEN RAS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MAPPER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dirty="0" smtClean="0">
                <a:hlinkClick r:id="rId7" action="ppaction://hlinkfile"/>
              </a:rPr>
              <a:t>profile 1d.mp4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381000"/>
            <a:ext cx="9144000" cy="400110"/>
          </a:xfrm>
          <a:prstGeom prst="rect">
            <a:avLst/>
          </a:prstGeom>
          <a:solidFill>
            <a:srgbClr val="00B0F0">
              <a:alpha val="50196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RAS </a:t>
            </a:r>
            <a:r>
              <a:rPr lang="en-US" sz="2000" b="1" dirty="0" err="1" smtClean="0"/>
              <a:t>MAPPER</a:t>
            </a:r>
            <a:r>
              <a:rPr lang="en-US" sz="2000" b="1" dirty="0" smtClean="0"/>
              <a:t> AND RIVER PROFILES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04800" y="228600"/>
            <a:ext cx="853440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>
              <a:spcBef>
                <a:spcPct val="0"/>
              </a:spcBef>
              <a:buClrTx/>
              <a:buFontTx/>
              <a:buNone/>
            </a:pPr>
            <a:r>
              <a:rPr lang="en-US" sz="2000" dirty="0">
                <a:solidFill>
                  <a:schemeClr val="tx1">
                    <a:lumMod val="85000"/>
                  </a:schemeClr>
                </a:solidFill>
              </a:rPr>
              <a:t>Height of Dam			: 	225.55 m (740 feet )</a:t>
            </a:r>
          </a:p>
          <a:p>
            <a:pPr algn="l">
              <a:spcBef>
                <a:spcPct val="0"/>
              </a:spcBef>
              <a:buClrTx/>
              <a:buFontTx/>
              <a:buNone/>
            </a:pPr>
            <a:r>
              <a:rPr lang="en-US" sz="2000" dirty="0">
                <a:solidFill>
                  <a:schemeClr val="tx1">
                    <a:lumMod val="85000"/>
                  </a:schemeClr>
                </a:solidFill>
              </a:rPr>
              <a:t>Gross Storage capacity		: 	9621 million m3 (7.80 MAF)</a:t>
            </a:r>
          </a:p>
          <a:p>
            <a:pPr algn="l">
              <a:spcBef>
                <a:spcPct val="0"/>
              </a:spcBef>
              <a:buClrTx/>
              <a:buFontTx/>
              <a:buNone/>
            </a:pPr>
            <a:r>
              <a:rPr lang="en-US" sz="2000" dirty="0">
                <a:solidFill>
                  <a:schemeClr val="tx1">
                    <a:lumMod val="85000"/>
                  </a:schemeClr>
                </a:solidFill>
              </a:rPr>
              <a:t>Area of Reservoir  		: 	168.35 Sq. km. (65 Sq. Miles)</a:t>
            </a:r>
          </a:p>
          <a:p>
            <a:pPr algn="l">
              <a:spcBef>
                <a:spcPct val="0"/>
              </a:spcBef>
              <a:buClrTx/>
              <a:buFontTx/>
              <a:buNone/>
            </a:pPr>
            <a:r>
              <a:rPr lang="en-US" sz="2000" dirty="0">
                <a:solidFill>
                  <a:schemeClr val="tx1">
                    <a:lumMod val="85000"/>
                  </a:schemeClr>
                </a:solidFill>
              </a:rPr>
              <a:t>Length of the Reservoir		: 	96.56 km. (60 Miles)</a:t>
            </a:r>
          </a:p>
          <a:p>
            <a:pPr algn="l">
              <a:spcBef>
                <a:spcPct val="0"/>
              </a:spcBef>
              <a:buClrTx/>
              <a:buFontTx/>
              <a:buNone/>
            </a:pPr>
            <a:r>
              <a:rPr lang="en-US" sz="2000" dirty="0">
                <a:solidFill>
                  <a:schemeClr val="tx1">
                    <a:lumMod val="85000"/>
                  </a:schemeClr>
                </a:solidFill>
              </a:rPr>
              <a:t>Installed capacity  		: 	1050 MW (</a:t>
            </a:r>
            <a:r>
              <a:rPr lang="en-US" sz="2000" dirty="0" err="1">
                <a:solidFill>
                  <a:schemeClr val="tx1">
                    <a:lumMod val="85000"/>
                  </a:schemeClr>
                </a:solidFill>
              </a:rPr>
              <a:t>Uprated</a:t>
            </a:r>
            <a:r>
              <a:rPr lang="en-US" sz="2000" dirty="0">
                <a:solidFill>
                  <a:schemeClr val="tx1">
                    <a:lumMod val="85000"/>
                  </a:schemeClr>
                </a:solidFill>
              </a:rPr>
              <a:t> to 1325 MW)</a:t>
            </a:r>
          </a:p>
        </p:txBody>
      </p:sp>
      <p:pic>
        <p:nvPicPr>
          <p:cNvPr id="1026" name="Picture 2" descr="C:\Users\tech\Desktop\bhakra dam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52625"/>
            <a:ext cx="9144000" cy="4905375"/>
          </a:xfrm>
          <a:prstGeom prst="rect">
            <a:avLst/>
          </a:prstGeom>
          <a:noFill/>
        </p:spPr>
      </p:pic>
      <p:pic>
        <p:nvPicPr>
          <p:cNvPr id="1027" name="Picture 3" descr="C:\Users\tech\Desktop\pong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52625"/>
            <a:ext cx="9144000" cy="4905375"/>
          </a:xfrm>
          <a:prstGeom prst="rect">
            <a:avLst/>
          </a:prstGeom>
          <a:noFill/>
        </p:spPr>
      </p:pic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0" y="228600"/>
            <a:ext cx="9144000" cy="1752600"/>
          </a:xfrm>
          <a:prstGeom prst="rect">
            <a:avLst/>
          </a:prstGeom>
          <a:noFill/>
          <a:ln/>
        </p:spPr>
        <p:txBody>
          <a:bodyPr/>
          <a:lstStyle/>
          <a:p>
            <a:pPr marL="342900" marR="0" lvl="0" indent="-4763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Height of Dam        			: 	132.59 m (435 feet)</a:t>
            </a:r>
          </a:p>
          <a:p>
            <a:pPr marL="342900" marR="0" lvl="0" indent="-4763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Gross Storage Capacity of Reservoir 	: 	8570 million cu m (6.95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MAF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342900" marR="0" lvl="0" indent="-4763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Area of Reservoir  			: 	260 Sq. km (100 Sq. Miles)</a:t>
            </a:r>
          </a:p>
          <a:p>
            <a:pPr marL="342900" marR="0" lvl="0" indent="-4763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Length of Reservoir			:	41.8 km (26 Miles)</a:t>
            </a:r>
          </a:p>
          <a:p>
            <a:pPr marL="342900" marR="0" lvl="0" indent="-4763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Installed capacity  			: 	360 MW (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Uprated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to 390 MW)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>
          <a:xfrm>
            <a:off x="-228600" y="304800"/>
            <a:ext cx="9144000" cy="1524000"/>
          </a:xfrm>
          <a:prstGeom prst="rect">
            <a:avLst/>
          </a:prstGeom>
          <a:noFill/>
          <a:ln/>
        </p:spPr>
        <p:txBody>
          <a:bodyPr/>
          <a:lstStyle/>
          <a:p>
            <a:pPr marL="342900" lvl="0" indent="-4763">
              <a:lnSpc>
                <a:spcPct val="90000"/>
              </a:lnSpc>
              <a:spcBef>
                <a:spcPct val="20000"/>
              </a:spcBef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Height of Dam        			: 	76.19 m (</a:t>
            </a:r>
            <a:r>
              <a:rPr lang="en-US" sz="2000" dirty="0" smtClean="0">
                <a:solidFill>
                  <a:srgbClr val="05050B"/>
                </a:solidFill>
              </a:rPr>
              <a:t>250 feet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342900" marR="0" lvl="0" indent="-4763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Water Conductor System               	: 	37 km</a:t>
            </a:r>
          </a:p>
          <a:p>
            <a:pPr marL="342900" marR="0" lvl="0" indent="-4763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Diversion           			: 	8500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cusec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4763">
              <a:lnSpc>
                <a:spcPct val="90000"/>
              </a:lnSpc>
              <a:spcBef>
                <a:spcPct val="20000"/>
              </a:spcBef>
            </a:pPr>
            <a:r>
              <a:rPr lang="en-US" sz="2000" dirty="0" smtClean="0">
                <a:solidFill>
                  <a:srgbClr val="05050B"/>
                </a:solidFill>
              </a:rPr>
              <a:t>Generation capacity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</a:t>
            </a:r>
            <a:r>
              <a:rPr lang="en-US" sz="2000" dirty="0" smtClean="0">
                <a:solidFill>
                  <a:srgbClr val="05050B"/>
                </a:solidFill>
              </a:rPr>
              <a:t>                :               990 MW (</a:t>
            </a:r>
            <a:r>
              <a:rPr lang="en-US" sz="2000" dirty="0" err="1" smtClean="0">
                <a:solidFill>
                  <a:srgbClr val="05050B"/>
                </a:solidFill>
              </a:rPr>
              <a:t>6x165</a:t>
            </a:r>
            <a:r>
              <a:rPr lang="en-US" sz="2000" dirty="0" smtClean="0">
                <a:solidFill>
                  <a:srgbClr val="05050B"/>
                </a:solidFill>
              </a:rPr>
              <a:t> MW)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 	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8" name="Picture 4" descr="C:\Users\tech\Desktop\pandoh dam.wmf"/>
          <p:cNvPicPr>
            <a:picLocks noChangeAspect="1" noChangeArrowheads="1"/>
          </p:cNvPicPr>
          <p:nvPr/>
        </p:nvPicPr>
        <p:blipFill>
          <a:blip r:embed="rId4" cstate="print"/>
          <a:srcRect t="8350"/>
          <a:stretch>
            <a:fillRect/>
          </a:stretch>
        </p:blipFill>
        <p:spPr bwMode="auto">
          <a:xfrm>
            <a:off x="0" y="1981200"/>
            <a:ext cx="9144000" cy="4876800"/>
          </a:xfrm>
          <a:prstGeom prst="rect">
            <a:avLst/>
          </a:prstGeom>
          <a:noFill/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228600" y="533400"/>
            <a:ext cx="8686800" cy="63246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BBMB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Responsible for: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Management and operation of </a:t>
            </a:r>
          </a:p>
          <a:p>
            <a:pPr marL="64008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Bhakra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Pong,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Nangal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and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Pandoh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Dams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Distribution of water from</a:t>
            </a:r>
          </a:p>
          <a:p>
            <a:pPr marL="64008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Ravi,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Satluj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and Beas Rivers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need for Reservoir Planning</a:t>
            </a:r>
          </a:p>
          <a:p>
            <a:pPr marL="64008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For accurate inflow forecast at reservoirs</a:t>
            </a:r>
          </a:p>
          <a:p>
            <a:pPr marL="64008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Scenario generation for various forecasts</a:t>
            </a:r>
          </a:p>
          <a:p>
            <a:pPr marL="64008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Flood control and early warning systems</a:t>
            </a:r>
          </a:p>
          <a:p>
            <a:pPr marL="64008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Equitable distribution of water among partner states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38214" y="1981200"/>
            <a:ext cx="310578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Bhakra</a:t>
            </a:r>
            <a:r>
              <a:rPr lang="en-US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Dam</a:t>
            </a:r>
            <a:endParaRPr lang="en-US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48400" y="1981200"/>
            <a:ext cx="262174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Pong Dam</a:t>
            </a:r>
            <a:endParaRPr lang="en-US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894200" y="1981200"/>
            <a:ext cx="324980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Pandoh</a:t>
            </a:r>
            <a:r>
              <a:rPr lang="en-US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Dam</a:t>
            </a:r>
            <a:endParaRPr lang="en-US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45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2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 animBg="1"/>
      <p:bldP spid="5" grpId="1" animBg="1"/>
      <p:bldP spid="6" grpId="1" animBg="1"/>
      <p:bldP spid="8" grpId="0" uiExpand="1" build="allAtOnce"/>
      <p:bldP spid="8" grpId="1" uiExpand="1" build="allAtOnce"/>
      <p:bldP spid="9" grpId="0"/>
      <p:bldP spid="9" grpId="1"/>
      <p:bldP spid="10" grpId="0"/>
      <p:bldP spid="10" grpId="1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04800"/>
            <a:ext cx="9144000" cy="923330"/>
          </a:xfrm>
          <a:prstGeom prst="rect">
            <a:avLst/>
          </a:prstGeom>
          <a:solidFill>
            <a:srgbClr val="00B0F0">
              <a:alpha val="50196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Long Term Planning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447800"/>
            <a:ext cx="9144000" cy="1631216"/>
          </a:xfrm>
          <a:prstGeom prst="rect">
            <a:avLst/>
          </a:prstGeom>
          <a:solidFill>
            <a:srgbClr val="00B0F0">
              <a:alpha val="20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Based on historical Time-series of:</a:t>
            </a:r>
          </a:p>
          <a:p>
            <a:pPr algn="ctr">
              <a:buFont typeface="Arial" pitchFamily="34" charset="0"/>
              <a:buChar char="•"/>
            </a:pPr>
            <a:r>
              <a:rPr lang="en-US" sz="2000" b="1" dirty="0" smtClean="0"/>
              <a:t>Inflow</a:t>
            </a:r>
          </a:p>
          <a:p>
            <a:pPr algn="ctr">
              <a:buFont typeface="Arial" pitchFamily="34" charset="0"/>
              <a:buChar char="•"/>
            </a:pPr>
            <a:r>
              <a:rPr lang="en-US" sz="2000" b="1" dirty="0" smtClean="0"/>
              <a:t>Outflow/Demands</a:t>
            </a:r>
          </a:p>
          <a:p>
            <a:pPr algn="ctr">
              <a:buFont typeface="Arial" pitchFamily="34" charset="0"/>
              <a:buChar char="•"/>
            </a:pPr>
            <a:r>
              <a:rPr lang="en-US" sz="2000" b="1" dirty="0" smtClean="0"/>
              <a:t>Reservoir Levels</a:t>
            </a:r>
          </a:p>
          <a:p>
            <a:endParaRPr lang="en-US" sz="2000" dirty="0" smtClean="0"/>
          </a:p>
        </p:txBody>
      </p:sp>
      <p:sp>
        <p:nvSpPr>
          <p:cNvPr id="4" name="Down Arrow 3"/>
          <p:cNvSpPr/>
          <p:nvPr/>
        </p:nvSpPr>
        <p:spPr>
          <a:xfrm>
            <a:off x="4038600" y="3048000"/>
            <a:ext cx="685800" cy="457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3505200"/>
            <a:ext cx="9144000" cy="1323439"/>
          </a:xfrm>
          <a:prstGeom prst="rect">
            <a:avLst/>
          </a:prstGeom>
          <a:solidFill>
            <a:srgbClr val="00B0F0">
              <a:alpha val="20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/>
              <a:t>Derived Inflow Patterns</a:t>
            </a:r>
          </a:p>
          <a:p>
            <a:pPr algn="ctr">
              <a:buFont typeface="Arial" pitchFamily="34" charset="0"/>
              <a:buChar char="•"/>
            </a:pPr>
            <a:r>
              <a:rPr lang="en-US" sz="2000" b="1" dirty="0" smtClean="0"/>
              <a:t>Dry </a:t>
            </a:r>
          </a:p>
          <a:p>
            <a:pPr algn="ctr">
              <a:buFont typeface="Arial" pitchFamily="34" charset="0"/>
              <a:buChar char="•"/>
            </a:pPr>
            <a:r>
              <a:rPr lang="en-US" sz="2000" b="1" dirty="0" smtClean="0"/>
              <a:t>Dependable</a:t>
            </a:r>
          </a:p>
          <a:p>
            <a:pPr algn="ctr">
              <a:buFont typeface="Arial" pitchFamily="34" charset="0"/>
              <a:buChar char="•"/>
            </a:pPr>
            <a:r>
              <a:rPr lang="en-US" sz="2000" b="1" dirty="0" smtClean="0"/>
              <a:t>Mean</a:t>
            </a:r>
          </a:p>
        </p:txBody>
      </p:sp>
      <p:sp>
        <p:nvSpPr>
          <p:cNvPr id="6" name="Down Arrow 5"/>
          <p:cNvSpPr/>
          <p:nvPr/>
        </p:nvSpPr>
        <p:spPr>
          <a:xfrm>
            <a:off x="4038600" y="4876800"/>
            <a:ext cx="6858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5410200"/>
            <a:ext cx="9144000" cy="707886"/>
          </a:xfrm>
          <a:prstGeom prst="rect">
            <a:avLst/>
          </a:prstGeom>
          <a:solidFill>
            <a:srgbClr val="00B0F0">
              <a:alpha val="20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/>
              <a:t>Different Scenarios Generated for Inflow Pattern and Demands(based on Irrigation Demands of stake holders and their share quota)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1" animBg="1"/>
      <p:bldP spid="6" grpId="2" animBg="1"/>
      <p:bldP spid="7" grpId="0" animBg="1"/>
      <p:bldP spid="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bhakra-low\regulaton_data\images\dryinflow_average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1219200"/>
            <a:ext cx="9144000" cy="56388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304800"/>
            <a:ext cx="9144000" cy="707886"/>
          </a:xfrm>
          <a:prstGeom prst="rect">
            <a:avLst/>
          </a:prstGeom>
          <a:solidFill>
            <a:srgbClr val="00B0F0">
              <a:alpha val="50196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DERIVED INFLOW PATTERN OF </a:t>
            </a:r>
            <a:r>
              <a:rPr lang="en-US" sz="2000" b="1" dirty="0" err="1" smtClean="0"/>
              <a:t>BHAKRA</a:t>
            </a:r>
            <a:r>
              <a:rPr lang="en-US" sz="2000" b="1" dirty="0" smtClean="0"/>
              <a:t> FROM LONG TERM (30 YEARS ) </a:t>
            </a:r>
          </a:p>
          <a:p>
            <a:pPr algn="ctr"/>
            <a:r>
              <a:rPr lang="en-US" sz="2000" b="1" dirty="0" smtClean="0"/>
              <a:t>DAILY TIME SERIES</a:t>
            </a:r>
            <a:endParaRPr lang="en-US" sz="2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0" y="381000"/>
            <a:ext cx="9144000" cy="400110"/>
          </a:xfrm>
          <a:prstGeom prst="rect">
            <a:avLst/>
          </a:prstGeom>
          <a:solidFill>
            <a:srgbClr val="00B0F0">
              <a:alpha val="50196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DRY DEPENDABLE AND MEAN INFLOW PATTERNS FOR </a:t>
            </a:r>
            <a:r>
              <a:rPr lang="en-US" sz="2000" b="1" dirty="0" err="1" smtClean="0"/>
              <a:t>BHAKRA</a:t>
            </a:r>
            <a:r>
              <a:rPr lang="en-US" sz="2000" b="1" dirty="0" smtClean="0"/>
              <a:t> RESERVOIR</a:t>
            </a:r>
            <a:endParaRPr lang="en-US" sz="2000" b="1" dirty="0"/>
          </a:p>
        </p:txBody>
      </p:sp>
      <p:pic>
        <p:nvPicPr>
          <p:cNvPr id="5" name="Picture 2" descr="E:\bhakra-low\regulaton_data\images\dependable_average.jp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0" y="1143000"/>
            <a:ext cx="9144000" cy="5715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304800"/>
            <a:ext cx="9144000" cy="707886"/>
          </a:xfrm>
          <a:prstGeom prst="rect">
            <a:avLst/>
          </a:prstGeom>
          <a:solidFill>
            <a:srgbClr val="00B0F0">
              <a:alpha val="50196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DERIVED OUTFLOW PATTERN OF </a:t>
            </a:r>
            <a:r>
              <a:rPr lang="en-US" sz="2000" b="1" dirty="0" err="1" smtClean="0"/>
              <a:t>BHAKRA</a:t>
            </a:r>
            <a:r>
              <a:rPr lang="en-US" sz="2000" b="1" dirty="0" smtClean="0"/>
              <a:t> FROM LONG TERM (30 YEARS ) </a:t>
            </a:r>
          </a:p>
          <a:p>
            <a:pPr algn="ctr"/>
            <a:r>
              <a:rPr lang="en-US" sz="2000" b="1" dirty="0" smtClean="0"/>
              <a:t>DAILY TIME SERIES</a:t>
            </a:r>
            <a:endParaRPr lang="en-US" sz="2000" b="1" dirty="0"/>
          </a:p>
        </p:txBody>
      </p:sp>
      <p:pic>
        <p:nvPicPr>
          <p:cNvPr id="7" name="Picture 2" descr="E:\bhakra-low\regulaton_data\images\meaninflow_meandemand.jp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0" y="1213911"/>
            <a:ext cx="9144000" cy="5644089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381000"/>
            <a:ext cx="9144000" cy="400110"/>
          </a:xfrm>
          <a:prstGeom prst="rect">
            <a:avLst/>
          </a:prstGeom>
          <a:solidFill>
            <a:srgbClr val="00B0F0">
              <a:alpha val="50196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DRY DEPENDABLE AND MEAN OUTFLOW PATTERNS FOR </a:t>
            </a:r>
            <a:r>
              <a:rPr lang="en-US" sz="2000" b="1" dirty="0" err="1" smtClean="0"/>
              <a:t>BHAKRA</a:t>
            </a:r>
            <a:r>
              <a:rPr lang="en-US" sz="2000" b="1" dirty="0" smtClean="0"/>
              <a:t> RESERVOIR</a:t>
            </a:r>
            <a:endParaRPr lang="en-US" sz="2000" b="1" dirty="0"/>
          </a:p>
        </p:txBody>
      </p:sp>
      <p:pic>
        <p:nvPicPr>
          <p:cNvPr id="10" name="Picture 2" descr="E:\bhakra-low\regulaton_data\images\meaninflow_meandemand.jpg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0" y="1219200"/>
            <a:ext cx="9144000" cy="5638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allAtOnce" animBg="1"/>
      <p:bldP spid="3" grpId="1" build="allAtOnce" animBg="1"/>
      <p:bldP spid="4" grpId="0" animBg="1"/>
      <p:bldP spid="4" grpId="1" animBg="1"/>
      <p:bldP spid="6" grpId="0" animBg="1"/>
      <p:bldP spid="6" grpId="1" animBg="1"/>
      <p:bldP spid="9" grpId="0" animBg="1"/>
      <p:bldP spid="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bhakra-low\regulaton_data\images\dryinflow_aver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19200"/>
            <a:ext cx="9144000" cy="56388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457200"/>
            <a:ext cx="9144000" cy="400110"/>
          </a:xfrm>
          <a:prstGeom prst="rect">
            <a:avLst/>
          </a:prstGeom>
          <a:solidFill>
            <a:srgbClr val="00B0F0">
              <a:alpha val="50196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DRY INFLOW PATTERN AND AVERAGE </a:t>
            </a:r>
            <a:r>
              <a:rPr lang="en-US" sz="2000" b="1" dirty="0" smtClean="0">
                <a:hlinkClick r:id="rId3" action="ppaction://hlinkfile"/>
              </a:rPr>
              <a:t>dryinflow_averagedemand.xlsx</a:t>
            </a:r>
            <a:r>
              <a:rPr lang="en-US" sz="2000" b="1" dirty="0" smtClean="0"/>
              <a:t> </a:t>
            </a:r>
            <a:endParaRPr lang="en-US" sz="2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0" y="304800"/>
            <a:ext cx="9144000" cy="707886"/>
          </a:xfrm>
          <a:prstGeom prst="rect">
            <a:avLst/>
          </a:prstGeom>
          <a:solidFill>
            <a:srgbClr val="00B0F0">
              <a:alpha val="50196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DEPENDABLE INFLOW PATTERN AND AVERAGE DEMANDS </a:t>
            </a:r>
            <a:r>
              <a:rPr lang="en-US" sz="2000" b="1" dirty="0" smtClean="0">
                <a:hlinkClick r:id="rId4" action="ppaction://hlinkfile"/>
              </a:rPr>
              <a:t>dependableinflow_averagedemand.xlsx</a:t>
            </a:r>
            <a:endParaRPr lang="en-US" sz="2000" b="1" dirty="0"/>
          </a:p>
        </p:txBody>
      </p:sp>
      <p:pic>
        <p:nvPicPr>
          <p:cNvPr id="5" name="Picture 2" descr="E:\bhakra-low\regulaton_data\images\dependable_averag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371600"/>
            <a:ext cx="9144000" cy="5715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381000"/>
            <a:ext cx="9144000" cy="400110"/>
          </a:xfrm>
          <a:prstGeom prst="rect">
            <a:avLst/>
          </a:prstGeom>
          <a:solidFill>
            <a:srgbClr val="00B0F0">
              <a:alpha val="50196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MEAN INFLOW PATTERN AND MEAN </a:t>
            </a:r>
            <a:r>
              <a:rPr lang="en-US" sz="2000" b="1" dirty="0" smtClean="0">
                <a:hlinkClick r:id="rId6" action="ppaction://hlinkfile"/>
              </a:rPr>
              <a:t>meaninflow_avdemand.xlsx</a:t>
            </a:r>
            <a:endParaRPr lang="en-US" sz="2000" b="1" dirty="0"/>
          </a:p>
        </p:txBody>
      </p:sp>
      <p:pic>
        <p:nvPicPr>
          <p:cNvPr id="7" name="Picture 2" descr="E:\bhakra-low\regulaton_data\images\meaninflow_meandemand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1371600"/>
            <a:ext cx="9144000" cy="5791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uiExpand="1" build="allAtOnce" animBg="1"/>
      <p:bldP spid="3" grpId="2" build="allAtOnce" animBg="1"/>
      <p:bldP spid="4" grpId="0" animBg="1"/>
      <p:bldP spid="4" grpId="1" animBg="1"/>
      <p:bldP spid="6" grpId="0" animBg="1"/>
      <p:bldP spid="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TCM\MODSIM\BHAKRA_SNO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600200" y="2514600"/>
            <a:ext cx="4818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LINK </a:t>
            </a:r>
            <a:r>
              <a:rPr lang="en-US" dirty="0" err="1" smtClean="0">
                <a:hlinkClick r:id="rId3" action="ppaction://hlinkfile"/>
              </a:rPr>
              <a:t>E:\TCM\LINKS\BHAKRA_INFLOW_SNOW.xlsx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343400" y="3276600"/>
            <a:ext cx="2366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SNOW MELT FORECAST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5943600" y="3657600"/>
            <a:ext cx="1447800" cy="381000"/>
          </a:xfrm>
          <a:prstGeom prst="straightConnector1">
            <a:avLst/>
          </a:prstGeom>
          <a:ln w="38100" cmpd="sng">
            <a:solidFill>
              <a:schemeClr val="accent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4400" y="228600"/>
            <a:ext cx="4114800" cy="762000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9" descr="normal_iil-symbol-satellite4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0" y="571500"/>
            <a:ext cx="1214438" cy="105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6286500" y="2857500"/>
            <a:ext cx="2857500" cy="2182813"/>
            <a:chOff x="5929354" y="3032923"/>
            <a:chExt cx="2786050" cy="2182027"/>
          </a:xfrm>
        </p:grpSpPr>
        <p:pic>
          <p:nvPicPr>
            <p:cNvPr id="5" name="Picture 4" descr="mountain icon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929354" y="3328401"/>
              <a:ext cx="2666990" cy="9578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2" descr="12161798381245070318jcartier_antenna_rounded.svg.hi.pn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415527" y="3032923"/>
              <a:ext cx="347267" cy="793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4" descr="mountain icon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477042" y="4411038"/>
              <a:ext cx="2238362" cy="803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5" descr="12161798381245070318jcartier_antenna_rounded.svg.hi.png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709241" y="3263093"/>
              <a:ext cx="275144" cy="6289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6" descr="12161798381245070318jcartier_antenna_rounded.svg.hi.png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8264868" y="3585619"/>
              <a:ext cx="189430" cy="4330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7" descr="12161798381245070318jcartier_antenna_rounded.svg.hi.png"/>
            <p:cNvPicPr>
              <a:picLocks noChangeAspect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945253" y="4001627"/>
              <a:ext cx="303714" cy="694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1" name="Picture 10" descr="12161798241439549367jcartier_parabolic_antenna.svg.hi.pn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43350" y="2714625"/>
            <a:ext cx="628650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1360992576.pn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424113" y="2709863"/>
            <a:ext cx="862012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3" descr="black-server-icon.pn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071563" y="2857500"/>
            <a:ext cx="571500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4" descr="black-server-icon.pn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428875" y="4995863"/>
            <a:ext cx="571500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5" descr="Firewall.jp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352675" y="3929063"/>
            <a:ext cx="719138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" name="Group 23"/>
          <p:cNvGrpSpPr>
            <a:grpSpLocks/>
          </p:cNvGrpSpPr>
          <p:nvPr/>
        </p:nvGrpSpPr>
        <p:grpSpPr bwMode="auto">
          <a:xfrm>
            <a:off x="428625" y="1428750"/>
            <a:ext cx="1714500" cy="928688"/>
            <a:chOff x="428596" y="1214422"/>
            <a:chExt cx="2005018" cy="1143008"/>
          </a:xfrm>
        </p:grpSpPr>
        <p:pic>
          <p:nvPicPr>
            <p:cNvPr id="17" name="Picture 17" descr="Portable-Computer-icon.png"/>
            <p:cNvPicPr>
              <a:picLocks noChangeAspect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428596" y="1571612"/>
              <a:ext cx="719134" cy="719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18" descr="Portable-Computer-icon.png"/>
            <p:cNvPicPr>
              <a:picLocks noChangeAspect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214414" y="1214422"/>
              <a:ext cx="719134" cy="719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19" descr="Portable-Computer-icon.png"/>
            <p:cNvPicPr>
              <a:picLocks noChangeAspect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714480" y="1638296"/>
              <a:ext cx="719134" cy="719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0" name="Group 24"/>
          <p:cNvGrpSpPr>
            <a:grpSpLocks/>
          </p:cNvGrpSpPr>
          <p:nvPr/>
        </p:nvGrpSpPr>
        <p:grpSpPr bwMode="auto">
          <a:xfrm>
            <a:off x="3709988" y="4929188"/>
            <a:ext cx="647700" cy="1143000"/>
            <a:chOff x="3709990" y="4538666"/>
            <a:chExt cx="723888" cy="1533540"/>
          </a:xfrm>
        </p:grpSpPr>
        <p:pic>
          <p:nvPicPr>
            <p:cNvPr id="21" name="Picture 20" descr="Portable-Computer-icon.png"/>
            <p:cNvPicPr>
              <a:picLocks noChangeAspect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3709990" y="4538666"/>
              <a:ext cx="719134" cy="719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22" descr="Portable-Computer-icon.png"/>
            <p:cNvPicPr>
              <a:picLocks noChangeAspect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3714744" y="5353072"/>
              <a:ext cx="719134" cy="719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23" name="Straight Arrow Connector 22"/>
          <p:cNvCxnSpPr/>
          <p:nvPr/>
        </p:nvCxnSpPr>
        <p:spPr>
          <a:xfrm rot="16200000" flipV="1">
            <a:off x="6143625" y="2071688"/>
            <a:ext cx="1071563" cy="3571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rot="10800000">
            <a:off x="6572250" y="1643063"/>
            <a:ext cx="1571625" cy="13573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rot="10800000">
            <a:off x="6715125" y="1643063"/>
            <a:ext cx="2000250" cy="16430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rot="16200000" flipV="1">
            <a:off x="6036469" y="2393157"/>
            <a:ext cx="2000250" cy="7858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rot="10800000" flipV="1">
            <a:off x="4572000" y="1571625"/>
            <a:ext cx="1643063" cy="12858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rot="10800000">
            <a:off x="3071813" y="3286125"/>
            <a:ext cx="785812" cy="1588"/>
          </a:xfrm>
          <a:prstGeom prst="straightConnector1">
            <a:avLst/>
          </a:prstGeom>
          <a:ln w="158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44"/>
          <p:cNvGrpSpPr>
            <a:grpSpLocks/>
          </p:cNvGrpSpPr>
          <p:nvPr/>
        </p:nvGrpSpPr>
        <p:grpSpPr bwMode="auto">
          <a:xfrm>
            <a:off x="1785938" y="3286125"/>
            <a:ext cx="928687" cy="1573213"/>
            <a:chOff x="1785918" y="3286124"/>
            <a:chExt cx="929488" cy="1572430"/>
          </a:xfrm>
        </p:grpSpPr>
        <p:cxnSp>
          <p:nvCxnSpPr>
            <p:cNvPr id="30" name="Straight Arrow Connector 29"/>
            <p:cNvCxnSpPr/>
            <p:nvPr/>
          </p:nvCxnSpPr>
          <p:spPr>
            <a:xfrm rot="10800000">
              <a:off x="1785918" y="3286124"/>
              <a:ext cx="500493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rot="5400000">
              <a:off x="2143397" y="4286544"/>
              <a:ext cx="1142431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2" name="Straight Arrow Connector 31"/>
          <p:cNvCxnSpPr/>
          <p:nvPr/>
        </p:nvCxnSpPr>
        <p:spPr>
          <a:xfrm flipV="1">
            <a:off x="3143250" y="5197475"/>
            <a:ext cx="566738" cy="1603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3071813" y="5500688"/>
            <a:ext cx="642937" cy="3032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rot="16200000" flipV="1">
            <a:off x="714375" y="2428876"/>
            <a:ext cx="357187" cy="2143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rot="5400000" flipH="1" flipV="1">
            <a:off x="928688" y="2357438"/>
            <a:ext cx="642937" cy="714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rot="5400000" flipH="1" flipV="1">
            <a:off x="1357313" y="2428875"/>
            <a:ext cx="357187" cy="2143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56"/>
          <p:cNvSpPr txBox="1">
            <a:spLocks noChangeArrowheads="1"/>
          </p:cNvSpPr>
          <p:nvPr/>
        </p:nvSpPr>
        <p:spPr bwMode="auto">
          <a:xfrm>
            <a:off x="3587750" y="3429000"/>
            <a:ext cx="1341438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100"/>
              <a:t>RECEIVING STATION</a:t>
            </a:r>
          </a:p>
          <a:p>
            <a:pPr algn="ctr" eaLnBrk="0" hangingPunct="0"/>
            <a:r>
              <a:rPr lang="en-US" sz="1100"/>
              <a:t>RT-DSS CENTER</a:t>
            </a:r>
            <a:endParaRPr lang="en-IN" sz="1100"/>
          </a:p>
        </p:txBody>
      </p:sp>
      <p:sp>
        <p:nvSpPr>
          <p:cNvPr id="38" name="TextBox 57"/>
          <p:cNvSpPr txBox="1">
            <a:spLocks noChangeArrowheads="1"/>
          </p:cNvSpPr>
          <p:nvPr/>
        </p:nvSpPr>
        <p:spPr bwMode="auto">
          <a:xfrm>
            <a:off x="5765800" y="3810000"/>
            <a:ext cx="16637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100"/>
              <a:t>BBMB REMOTE STATIONS</a:t>
            </a:r>
            <a:endParaRPr lang="en-IN" sz="1100"/>
          </a:p>
        </p:txBody>
      </p:sp>
      <p:sp>
        <p:nvSpPr>
          <p:cNvPr id="39" name="TextBox 58"/>
          <p:cNvSpPr txBox="1">
            <a:spLocks noChangeArrowheads="1"/>
          </p:cNvSpPr>
          <p:nvPr/>
        </p:nvSpPr>
        <p:spPr bwMode="auto">
          <a:xfrm>
            <a:off x="5286375" y="595313"/>
            <a:ext cx="760413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100"/>
              <a:t>SATELLITE</a:t>
            </a:r>
            <a:endParaRPr lang="en-IN" sz="1100"/>
          </a:p>
        </p:txBody>
      </p:sp>
      <p:sp>
        <p:nvSpPr>
          <p:cNvPr id="40" name="TextBox 59"/>
          <p:cNvSpPr txBox="1">
            <a:spLocks noChangeArrowheads="1"/>
          </p:cNvSpPr>
          <p:nvPr/>
        </p:nvSpPr>
        <p:spPr bwMode="auto">
          <a:xfrm>
            <a:off x="2214563" y="2143125"/>
            <a:ext cx="128270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100"/>
              <a:t>BBMB SERVER</a:t>
            </a:r>
          </a:p>
          <a:p>
            <a:pPr algn="ctr" eaLnBrk="0" hangingPunct="0"/>
            <a:r>
              <a:rPr lang="en-US" sz="1100"/>
              <a:t>(PROCESSING AND </a:t>
            </a:r>
          </a:p>
          <a:p>
            <a:pPr algn="ctr" eaLnBrk="0" hangingPunct="0"/>
            <a:r>
              <a:rPr lang="en-US" sz="1100"/>
              <a:t>MODELLING)</a:t>
            </a:r>
            <a:endParaRPr lang="en-IN" sz="1100"/>
          </a:p>
        </p:txBody>
      </p:sp>
      <p:sp>
        <p:nvSpPr>
          <p:cNvPr id="41" name="TextBox 60"/>
          <p:cNvSpPr txBox="1">
            <a:spLocks noChangeArrowheads="1"/>
          </p:cNvSpPr>
          <p:nvPr/>
        </p:nvSpPr>
        <p:spPr bwMode="auto">
          <a:xfrm>
            <a:off x="2928938" y="4214813"/>
            <a:ext cx="75565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100"/>
              <a:t>FIREWALL</a:t>
            </a:r>
            <a:endParaRPr lang="en-IN" sz="1100"/>
          </a:p>
        </p:txBody>
      </p:sp>
      <p:sp>
        <p:nvSpPr>
          <p:cNvPr id="42" name="TextBox 61"/>
          <p:cNvSpPr txBox="1">
            <a:spLocks noChangeArrowheads="1"/>
          </p:cNvSpPr>
          <p:nvPr/>
        </p:nvSpPr>
        <p:spPr bwMode="auto">
          <a:xfrm>
            <a:off x="4214813" y="5381625"/>
            <a:ext cx="1541462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100"/>
              <a:t>WEB USERS (INTERNET)</a:t>
            </a:r>
            <a:endParaRPr lang="en-IN" sz="1100"/>
          </a:p>
        </p:txBody>
      </p:sp>
      <p:sp>
        <p:nvSpPr>
          <p:cNvPr id="43" name="TextBox 62"/>
          <p:cNvSpPr txBox="1">
            <a:spLocks noChangeArrowheads="1"/>
          </p:cNvSpPr>
          <p:nvPr/>
        </p:nvSpPr>
        <p:spPr bwMode="auto">
          <a:xfrm>
            <a:off x="1490663" y="5500688"/>
            <a:ext cx="1223962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100"/>
              <a:t>INTERNET SERVER</a:t>
            </a:r>
            <a:endParaRPr lang="en-IN" sz="1100"/>
          </a:p>
        </p:txBody>
      </p:sp>
      <p:sp>
        <p:nvSpPr>
          <p:cNvPr id="44" name="TextBox 63"/>
          <p:cNvSpPr txBox="1">
            <a:spLocks noChangeArrowheads="1"/>
          </p:cNvSpPr>
          <p:nvPr/>
        </p:nvSpPr>
        <p:spPr bwMode="auto">
          <a:xfrm>
            <a:off x="606425" y="3595688"/>
            <a:ext cx="1322388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100"/>
              <a:t>BBMB WEB PORTAL</a:t>
            </a:r>
            <a:endParaRPr lang="en-IN" sz="1100"/>
          </a:p>
        </p:txBody>
      </p:sp>
      <p:sp>
        <p:nvSpPr>
          <p:cNvPr id="45" name="TextBox 64"/>
          <p:cNvSpPr txBox="1">
            <a:spLocks noChangeArrowheads="1"/>
          </p:cNvSpPr>
          <p:nvPr/>
        </p:nvSpPr>
        <p:spPr bwMode="auto">
          <a:xfrm>
            <a:off x="714375" y="1238250"/>
            <a:ext cx="931863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100"/>
              <a:t>BBMB USERS</a:t>
            </a:r>
            <a:endParaRPr lang="en-IN" sz="1100"/>
          </a:p>
        </p:txBody>
      </p:sp>
      <p:sp>
        <p:nvSpPr>
          <p:cNvPr id="46" name="Rectangle 3"/>
          <p:cNvSpPr txBox="1">
            <a:spLocks noChangeArrowheads="1"/>
          </p:cNvSpPr>
          <p:nvPr/>
        </p:nvSpPr>
        <p:spPr bwMode="auto">
          <a:xfrm>
            <a:off x="914400" y="304800"/>
            <a:ext cx="4071937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IN" sz="3200" b="1" dirty="0" smtClean="0">
                <a:latin typeface="Times New Roman" pitchFamily="18" charset="0"/>
                <a:cs typeface="Times New Roman" pitchFamily="18" charset="0"/>
              </a:rPr>
              <a:t>Real time operations</a:t>
            </a:r>
            <a:endParaRPr lang="en-IN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Picture 2" descr="D:\KHOYA PAYA\DAS PRESE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4" name="Picture 4" descr="C:\Users\tech\Desktop\images\BBMB DA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3" name="Picture 2" descr="E:\Users\tech\Desktop\AWS\PHOTOGRAPHS\DRAGON\bhakra dam2.jp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4876800" y="0"/>
            <a:ext cx="4267200" cy="3200400"/>
          </a:xfrm>
          <a:prstGeom prst="rect">
            <a:avLst/>
          </a:prstGeom>
          <a:noFill/>
        </p:spPr>
      </p:pic>
      <p:pic>
        <p:nvPicPr>
          <p:cNvPr id="94" name="Picture 3" descr="E:\Users\tech\Desktop\AWS\PHOTOGRAPHS\DRAGON\pong dam1.jpg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4880264" y="3657600"/>
            <a:ext cx="4260272" cy="3200400"/>
          </a:xfrm>
          <a:prstGeom prst="rect">
            <a:avLst/>
          </a:prstGeom>
          <a:noFill/>
        </p:spPr>
      </p:pic>
      <p:pic>
        <p:nvPicPr>
          <p:cNvPr id="95" name="Picture 4" descr="E:\Users\tech\Desktop\AWS\PHOTOGRAPHS\DRAGON\pandoh dam.jpg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0" y="3657600"/>
            <a:ext cx="4495800" cy="3200400"/>
          </a:xfrm>
          <a:prstGeom prst="rect">
            <a:avLst/>
          </a:prstGeom>
          <a:noFill/>
        </p:spPr>
      </p:pic>
      <p:pic>
        <p:nvPicPr>
          <p:cNvPr id="96" name="Picture 5" descr="E:\Users\tech\Desktop\AWS\PHOTOGRAPHS\DRAGON\pandoh spillway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4495800" cy="32004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9144000" cy="1143000"/>
          </a:xfrm>
          <a:solidFill>
            <a:srgbClr val="00B0F0">
              <a:alpha val="50196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Data Acquisition System</a:t>
            </a:r>
            <a:endParaRPr lang="en-US" dirty="0"/>
          </a:p>
        </p:txBody>
      </p:sp>
      <p:sp>
        <p:nvSpPr>
          <p:cNvPr id="21548" name="TextBox 83"/>
          <p:cNvSpPr txBox="1">
            <a:spLocks noChangeArrowheads="1"/>
          </p:cNvSpPr>
          <p:nvPr/>
        </p:nvSpPr>
        <p:spPr bwMode="auto">
          <a:xfrm flipH="1">
            <a:off x="0" y="5867400"/>
            <a:ext cx="91440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Calibri" pitchFamily="34" charset="0"/>
              </a:rPr>
              <a:t>Total </a:t>
            </a:r>
            <a:r>
              <a:rPr lang="en-US" sz="2400" b="1" dirty="0" smtClean="0">
                <a:latin typeface="Calibri" pitchFamily="34" charset="0"/>
              </a:rPr>
              <a:t>Stations </a:t>
            </a:r>
            <a:r>
              <a:rPr lang="en-US" sz="2400" b="1" dirty="0" smtClean="0">
                <a:latin typeface="Calibri" pitchFamily="34" charset="0"/>
              </a:rPr>
              <a:t>- 95   </a:t>
            </a:r>
            <a:endParaRPr lang="en-US" sz="2400" b="1" dirty="0">
              <a:latin typeface="Calibri" pitchFamily="34" charset="0"/>
            </a:endParaRPr>
          </a:p>
          <a:p>
            <a:endParaRPr lang="en-US" dirty="0">
              <a:latin typeface="Calibri" pitchFamily="34" charset="0"/>
            </a:endParaRPr>
          </a:p>
        </p:txBody>
      </p:sp>
      <p:pic>
        <p:nvPicPr>
          <p:cNvPr id="2050" name="Picture 2" descr="D:\PUNE_seminar\images\Untitled1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1524000"/>
            <a:ext cx="9144000" cy="4267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1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1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154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DellAnmol\Desktop\vyasunclejippt\Defaul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19200"/>
            <a:ext cx="9144001" cy="5638800"/>
          </a:xfrm>
          <a:prstGeom prst="rect">
            <a:avLst/>
          </a:prstGeom>
          <a:noFill/>
        </p:spPr>
      </p:pic>
      <p:pic>
        <p:nvPicPr>
          <p:cNvPr id="1028" name="Picture 4" descr="C:\Users\DellAnmol\Desktop\vyasunclejippt\GF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16152"/>
            <a:ext cx="9144000" cy="5641848"/>
          </a:xfrm>
          <a:prstGeom prst="rect">
            <a:avLst/>
          </a:prstGeom>
          <a:noFill/>
        </p:spPr>
      </p:pic>
      <p:pic>
        <p:nvPicPr>
          <p:cNvPr id="1029" name="Picture 5" descr="C:\Users\DellAnmol\Desktop\vyasunclejippt\GFS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3200400"/>
            <a:ext cx="4631267" cy="3505200"/>
          </a:xfrm>
          <a:prstGeom prst="rect">
            <a:avLst/>
          </a:prstGeom>
          <a:noFill/>
        </p:spPr>
      </p:pic>
      <p:pic>
        <p:nvPicPr>
          <p:cNvPr id="1030" name="Picture 6" descr="C:\Users\DellAnmol\Desktop\vyasunclejippt\ECMWF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219200"/>
            <a:ext cx="9144000" cy="5638800"/>
          </a:xfrm>
          <a:prstGeom prst="rect">
            <a:avLst/>
          </a:prstGeom>
          <a:noFill/>
        </p:spPr>
      </p:pic>
      <p:pic>
        <p:nvPicPr>
          <p:cNvPr id="1031" name="Picture 7" descr="C:\Users\DellAnmol\Desktop\vyasunclejippt\ECMWF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3086100"/>
            <a:ext cx="5067300" cy="3771900"/>
          </a:xfrm>
          <a:prstGeom prst="rect">
            <a:avLst/>
          </a:prstGeom>
          <a:noFill/>
        </p:spPr>
      </p:pic>
      <p:pic>
        <p:nvPicPr>
          <p:cNvPr id="1032" name="Picture 8" descr="C:\Users\DellAnmol\Desktop\vyasunclejippt\TRMM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" y="1219200"/>
            <a:ext cx="9144000" cy="5638800"/>
          </a:xfrm>
          <a:prstGeom prst="rect">
            <a:avLst/>
          </a:prstGeom>
          <a:noFill/>
        </p:spPr>
      </p:pic>
      <p:pic>
        <p:nvPicPr>
          <p:cNvPr id="1033" name="Picture 9" descr="C:\Users\DellAnmol\Desktop\vyasunclejippt\TRMM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1000" y="3276600"/>
            <a:ext cx="5067300" cy="3200400"/>
          </a:xfrm>
          <a:prstGeom prst="rect">
            <a:avLst/>
          </a:prstGeom>
          <a:noFill/>
        </p:spPr>
      </p:pic>
      <p:pic>
        <p:nvPicPr>
          <p:cNvPr id="1034" name="Picture 10" descr="C:\Users\DellAnmol\Desktop\vyasunclejippt\BBMB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1219200"/>
            <a:ext cx="9144000" cy="5638800"/>
          </a:xfrm>
          <a:prstGeom prst="rect">
            <a:avLst/>
          </a:prstGeom>
          <a:noFill/>
        </p:spPr>
      </p:pic>
      <p:pic>
        <p:nvPicPr>
          <p:cNvPr id="1035" name="Picture 11" descr="C:\Users\DellAnmol\Desktop\vyasunclejippt\BBMB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57200" y="3124200"/>
            <a:ext cx="5057775" cy="3181350"/>
          </a:xfrm>
          <a:prstGeom prst="rect">
            <a:avLst/>
          </a:prstGeom>
          <a:noFill/>
        </p:spPr>
      </p:pic>
      <p:pic>
        <p:nvPicPr>
          <p:cNvPr id="1036" name="Picture 12" descr="C:\Users\DellAnmol\Desktop\vyasunclejippt\IMD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1219200"/>
            <a:ext cx="9144000" cy="5638800"/>
          </a:xfrm>
          <a:prstGeom prst="rect">
            <a:avLst/>
          </a:prstGeom>
          <a:noFill/>
        </p:spPr>
      </p:pic>
      <p:pic>
        <p:nvPicPr>
          <p:cNvPr id="1037" name="Picture 13" descr="C:\Users\DellAnmol\Desktop\vyasunclejippt\IMD1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28600" y="3048000"/>
            <a:ext cx="5229225" cy="3648075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0" y="304800"/>
            <a:ext cx="9144000" cy="707886"/>
          </a:xfrm>
          <a:prstGeom prst="rect">
            <a:avLst/>
          </a:prstGeom>
          <a:solidFill>
            <a:srgbClr val="00B0F0">
              <a:alpha val="50196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The Downloaded data from various sources reformatted by </a:t>
            </a:r>
          </a:p>
          <a:p>
            <a:pPr algn="ctr"/>
            <a:r>
              <a:rPr lang="en-US" sz="2000" b="1" dirty="0" smtClean="0"/>
              <a:t>pre-configured macro’s and python scripts 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1446</TotalTime>
  <Words>417</Words>
  <Application>Microsoft Office PowerPoint</Application>
  <PresentationFormat>On-screen Show (4:3)</PresentationFormat>
  <Paragraphs>99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Data Acquisition System</vt:lpstr>
      <vt:lpstr>Slide 9</vt:lpstr>
      <vt:lpstr>Slide 10</vt:lpstr>
      <vt:lpstr>Slide 11</vt:lpstr>
      <vt:lpstr>Slide 12</vt:lpstr>
      <vt:lpstr>Slide 13</vt:lpstr>
      <vt:lpstr>Slide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DellAnmol</dc:creator>
  <cp:lastModifiedBy>tech</cp:lastModifiedBy>
  <cp:revision>82</cp:revision>
  <dcterms:created xsi:type="dcterms:W3CDTF">2006-08-16T00:00:00Z</dcterms:created>
  <dcterms:modified xsi:type="dcterms:W3CDTF">2016-11-08T02:32:28Z</dcterms:modified>
</cp:coreProperties>
</file>